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rimo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ive You Glory" panose="020B0604020202020204" charset="0"/>
      <p:regular r:id="rId22"/>
    </p:embeddedFont>
    <p:embeddedFont>
      <p:font typeface="Nunito" pitchFamily="2" charset="0"/>
      <p:regular r:id="rId23"/>
      <p:bold r:id="rId24"/>
      <p:italic r:id="rId25"/>
      <p:boldItalic r:id="rId26"/>
    </p:embeddedFont>
    <p:embeddedFont>
      <p:font typeface="Nunito Sans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>
      <p:cViewPr varScale="1">
        <p:scale>
          <a:sx n="73" d="100"/>
          <a:sy n="73" d="100"/>
        </p:scale>
        <p:origin x="59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63136" y="483815"/>
            <a:ext cx="627762" cy="779389"/>
          </a:xfrm>
          <a:custGeom>
            <a:avLst/>
            <a:gdLst/>
            <a:ahLst/>
            <a:cxnLst/>
            <a:rect l="l" t="t" r="r" b="b"/>
            <a:pathLst>
              <a:path w="627762" h="779389">
                <a:moveTo>
                  <a:pt x="0" y="0"/>
                </a:moveTo>
                <a:lnTo>
                  <a:pt x="627762" y="0"/>
                </a:lnTo>
                <a:lnTo>
                  <a:pt x="627762" y="779388"/>
                </a:lnTo>
                <a:lnTo>
                  <a:pt x="0" y="779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17384736" y="2433696"/>
            <a:ext cx="472229" cy="586289"/>
          </a:xfrm>
          <a:custGeom>
            <a:avLst/>
            <a:gdLst/>
            <a:ahLst/>
            <a:cxnLst/>
            <a:rect l="l" t="t" r="r" b="b"/>
            <a:pathLst>
              <a:path w="472229" h="586289">
                <a:moveTo>
                  <a:pt x="0" y="0"/>
                </a:moveTo>
                <a:lnTo>
                  <a:pt x="472230" y="0"/>
                </a:lnTo>
                <a:lnTo>
                  <a:pt x="472230" y="586289"/>
                </a:lnTo>
                <a:lnTo>
                  <a:pt x="0" y="586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16425519" y="757195"/>
            <a:ext cx="1195332" cy="1500987"/>
          </a:xfrm>
          <a:custGeom>
            <a:avLst/>
            <a:gdLst/>
            <a:ahLst/>
            <a:cxnLst/>
            <a:rect l="l" t="t" r="r" b="b"/>
            <a:pathLst>
              <a:path w="1195332" h="1500987">
                <a:moveTo>
                  <a:pt x="0" y="0"/>
                </a:moveTo>
                <a:lnTo>
                  <a:pt x="1195332" y="0"/>
                </a:lnTo>
                <a:lnTo>
                  <a:pt x="1195332" y="1500987"/>
                </a:lnTo>
                <a:lnTo>
                  <a:pt x="0" y="1500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615810" y="757195"/>
            <a:ext cx="3920969" cy="8936682"/>
          </a:xfrm>
          <a:custGeom>
            <a:avLst/>
            <a:gdLst/>
            <a:ahLst/>
            <a:cxnLst/>
            <a:rect l="l" t="t" r="r" b="b"/>
            <a:pathLst>
              <a:path w="3920969" h="8936682">
                <a:moveTo>
                  <a:pt x="0" y="0"/>
                </a:moveTo>
                <a:lnTo>
                  <a:pt x="3920970" y="0"/>
                </a:lnTo>
                <a:lnTo>
                  <a:pt x="3920970" y="8936682"/>
                </a:lnTo>
                <a:lnTo>
                  <a:pt x="0" y="89366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>
            <a:off x="4945174" y="7999726"/>
            <a:ext cx="6965151" cy="2202729"/>
          </a:xfrm>
          <a:custGeom>
            <a:avLst/>
            <a:gdLst/>
            <a:ahLst/>
            <a:cxnLst/>
            <a:rect l="l" t="t" r="r" b="b"/>
            <a:pathLst>
              <a:path w="6965151" h="2202729">
                <a:moveTo>
                  <a:pt x="0" y="0"/>
                </a:moveTo>
                <a:lnTo>
                  <a:pt x="6965151" y="0"/>
                </a:lnTo>
                <a:lnTo>
                  <a:pt x="6965151" y="2202729"/>
                </a:lnTo>
                <a:lnTo>
                  <a:pt x="0" y="22027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12319900" y="8346070"/>
            <a:ext cx="3104981" cy="1824460"/>
          </a:xfrm>
          <a:custGeom>
            <a:avLst/>
            <a:gdLst/>
            <a:ahLst/>
            <a:cxnLst/>
            <a:rect l="l" t="t" r="r" b="b"/>
            <a:pathLst>
              <a:path w="3104981" h="1824460">
                <a:moveTo>
                  <a:pt x="0" y="0"/>
                </a:moveTo>
                <a:lnTo>
                  <a:pt x="3104982" y="0"/>
                </a:lnTo>
                <a:lnTo>
                  <a:pt x="3104982" y="1824460"/>
                </a:lnTo>
                <a:lnTo>
                  <a:pt x="0" y="18244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TextBox 8"/>
          <p:cNvSpPr txBox="1"/>
          <p:nvPr/>
        </p:nvSpPr>
        <p:spPr>
          <a:xfrm>
            <a:off x="4789740" y="1800769"/>
            <a:ext cx="11201158" cy="4090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8"/>
              </a:lnSpc>
            </a:pPr>
            <a:r>
              <a:rPr lang="en-US" sz="8005">
                <a:solidFill>
                  <a:srgbClr val="171717"/>
                </a:solidFill>
                <a:latin typeface="Give You Glory"/>
              </a:rPr>
              <a:t>Journée nationale des</a:t>
            </a:r>
          </a:p>
          <a:p>
            <a:pPr algn="ctr">
              <a:lnSpc>
                <a:spcPts val="11208"/>
              </a:lnSpc>
            </a:pPr>
            <a:r>
              <a:rPr lang="en-US" sz="8005">
                <a:solidFill>
                  <a:srgbClr val="171717"/>
                </a:solidFill>
                <a:latin typeface="Give You Glory"/>
              </a:rPr>
              <a:t>chargées et chargés </a:t>
            </a:r>
          </a:p>
          <a:p>
            <a:pPr algn="ctr">
              <a:lnSpc>
                <a:spcPts val="11208"/>
              </a:lnSpc>
              <a:spcBef>
                <a:spcPct val="0"/>
              </a:spcBef>
            </a:pPr>
            <a:r>
              <a:rPr lang="en-US" sz="8005">
                <a:solidFill>
                  <a:srgbClr val="171717"/>
                </a:solidFill>
                <a:latin typeface="Give You Glory"/>
              </a:rPr>
              <a:t>de cours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56071" y="6133378"/>
            <a:ext cx="8868496" cy="1624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541"/>
              </a:lnSpc>
              <a:spcBef>
                <a:spcPct val="0"/>
              </a:spcBef>
            </a:pP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Aujourd’hui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,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chères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 et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chers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collègues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, nous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vous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 </a:t>
            </a:r>
            <a:r>
              <a:rPr lang="en-US" sz="4672" dirty="0" err="1">
                <a:solidFill>
                  <a:srgbClr val="171717"/>
                </a:solidFill>
                <a:latin typeface="Nunito Sans"/>
              </a:rPr>
              <a:t>célébrons</a:t>
            </a:r>
            <a:r>
              <a:rPr lang="en-US" sz="4672" dirty="0">
                <a:solidFill>
                  <a:srgbClr val="171717"/>
                </a:solidFill>
                <a:latin typeface="Nunito Sans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279158"/>
            <a:ext cx="15194968" cy="383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au DESS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géographie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géographie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l’UQAR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orientée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la physique.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Préférant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géographie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humaine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sociale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Anny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Jalbert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passionnée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goût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continuer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cette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poursuite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d’études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Animée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passionnée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transmettant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avec passion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matière, les trois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cinq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avec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semestre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permis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projeter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vers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futur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domaine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d’étude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chose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j’étais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incapable de faire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enseignements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avec Anny ! 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MAhé Louat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/>
    </mc:Choice>
    <mc:Fallback xmlns="">
      <p:transition spd="slow" advClick="0" advTm="2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4365008"/>
            <a:ext cx="15194968" cy="163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Joudie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Dubois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</a:t>
            </a:r>
          </a:p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connaît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bien la matière du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goût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travailler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préscolaire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2193308"/>
            <a:ext cx="15194968" cy="6045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M.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Doris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Côté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 err="1">
                <a:solidFill>
                  <a:srgbClr val="171717"/>
                </a:solidFill>
                <a:latin typeface="Nunito"/>
              </a:rPr>
              <a:t>Lorsque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je me suis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inscrite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baccalauréat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administration, je ne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savais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exactement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quel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domaine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je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souhaitais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spécialiser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Doris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quelqu’un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passionné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donner un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dynamique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Celui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-ci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aidée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trouver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champ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d’expertise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m’intéresse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enrichissants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comment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garder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attentif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énergie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d’être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soirs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Je suis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quelqu’un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aillant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très grand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déficit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d’attention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pourtant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celui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-ci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mesure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maintenir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intérêt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de faire des liens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concrets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avec la matière et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réalité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domaine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C’est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personne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d’expérience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nous guide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être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gestionnaires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bien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outillés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Merci Doris d’être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vos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de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accompagner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réussir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0"/>
    </mc:Choice>
    <mc:Fallback xmlns="">
      <p:transition spd="slow" advClick="0" advTm="4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2464770"/>
            <a:ext cx="15194968" cy="5494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Marie-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Émilie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Lacroix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chargée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Violences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coloniales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communautés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autochtones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santé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mentale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grand impact sur ma vie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automne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Je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venais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d’accoucher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fils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distance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permis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d’avoir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discussions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jeudis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soirs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d’apprendre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tout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aillant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sentiment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communauté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d’appartenance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On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peu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se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connaître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à travers les discussions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grand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groupe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activités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petits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groupes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les travaux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d’équipe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C’est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rare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ça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l’université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encore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moins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distance.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textes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les documents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touchaient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sujets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pertinents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très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Un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d’histoires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d’éthique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psychiatrie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/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psychologie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santé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communautaire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tout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y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II je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prendrais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!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5000"/>
    </mc:Choice>
    <mc:Fallback xmlns="">
      <p:transition spd="slow" advClick="0" advTm="3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93200" y="3852006"/>
            <a:ext cx="14901599" cy="4873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Merci à toutes les étudiantes et </a:t>
            </a:r>
          </a:p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à tous les étudiants qui ont </a:t>
            </a:r>
          </a:p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partagé des témoignages! </a:t>
            </a:r>
          </a:p>
          <a:p>
            <a:pPr algn="ctr">
              <a:lnSpc>
                <a:spcPts val="2384"/>
              </a:lnSpc>
            </a:pPr>
            <a:endParaRPr lang="en-US" sz="6502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  <a:spcBef>
                <a:spcPct val="0"/>
              </a:spcBef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ÇA fait chaud au coeur de vous lire!</a:t>
            </a:r>
          </a:p>
        </p:txBody>
      </p:sp>
      <p:sp>
        <p:nvSpPr>
          <p:cNvPr id="3" name="Freeform 3"/>
          <p:cNvSpPr/>
          <p:nvPr/>
        </p:nvSpPr>
        <p:spPr>
          <a:xfrm>
            <a:off x="616752" y="1504315"/>
            <a:ext cx="947076" cy="1189250"/>
          </a:xfrm>
          <a:custGeom>
            <a:avLst/>
            <a:gdLst/>
            <a:ahLst/>
            <a:cxnLst/>
            <a:rect l="l" t="t" r="r" b="b"/>
            <a:pathLst>
              <a:path w="947076" h="1189250">
                <a:moveTo>
                  <a:pt x="0" y="0"/>
                </a:moveTo>
                <a:lnTo>
                  <a:pt x="947076" y="0"/>
                </a:lnTo>
                <a:lnTo>
                  <a:pt x="947076" y="1189251"/>
                </a:lnTo>
                <a:lnTo>
                  <a:pt x="0" y="11892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 rot="-284554">
            <a:off x="17100073" y="8117314"/>
            <a:ext cx="474916" cy="589625"/>
          </a:xfrm>
          <a:custGeom>
            <a:avLst/>
            <a:gdLst/>
            <a:ahLst/>
            <a:cxnLst/>
            <a:rect l="l" t="t" r="r" b="b"/>
            <a:pathLst>
              <a:path w="474916" h="589625">
                <a:moveTo>
                  <a:pt x="0" y="0"/>
                </a:moveTo>
                <a:lnTo>
                  <a:pt x="474916" y="0"/>
                </a:lnTo>
                <a:lnTo>
                  <a:pt x="474916" y="589625"/>
                </a:lnTo>
                <a:lnTo>
                  <a:pt x="0" y="5896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 rot="1198621">
            <a:off x="1708708" y="1004350"/>
            <a:ext cx="796063" cy="988340"/>
          </a:xfrm>
          <a:custGeom>
            <a:avLst/>
            <a:gdLst/>
            <a:ahLst/>
            <a:cxnLst/>
            <a:rect l="l" t="t" r="r" b="b"/>
            <a:pathLst>
              <a:path w="796063" h="988340">
                <a:moveTo>
                  <a:pt x="0" y="0"/>
                </a:moveTo>
                <a:lnTo>
                  <a:pt x="796063" y="0"/>
                </a:lnTo>
                <a:lnTo>
                  <a:pt x="796063" y="988340"/>
                </a:lnTo>
                <a:lnTo>
                  <a:pt x="0" y="9883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1198621">
            <a:off x="16723348" y="8819835"/>
            <a:ext cx="706327" cy="876929"/>
          </a:xfrm>
          <a:custGeom>
            <a:avLst/>
            <a:gdLst/>
            <a:ahLst/>
            <a:cxnLst/>
            <a:rect l="l" t="t" r="r" b="b"/>
            <a:pathLst>
              <a:path w="706327" h="876929">
                <a:moveTo>
                  <a:pt x="0" y="0"/>
                </a:moveTo>
                <a:lnTo>
                  <a:pt x="706327" y="0"/>
                </a:lnTo>
                <a:lnTo>
                  <a:pt x="706327" y="876930"/>
                </a:lnTo>
                <a:lnTo>
                  <a:pt x="0" y="876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7932808" y="714626"/>
            <a:ext cx="2422384" cy="2437619"/>
          </a:xfrm>
          <a:custGeom>
            <a:avLst/>
            <a:gdLst/>
            <a:ahLst/>
            <a:cxnLst/>
            <a:rect l="l" t="t" r="r" b="b"/>
            <a:pathLst>
              <a:path w="2422384" h="2437619">
                <a:moveTo>
                  <a:pt x="0" y="0"/>
                </a:moveTo>
                <a:lnTo>
                  <a:pt x="2422384" y="0"/>
                </a:lnTo>
                <a:lnTo>
                  <a:pt x="2422384" y="2437618"/>
                </a:lnTo>
                <a:lnTo>
                  <a:pt x="0" y="24376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9811" y="2034345"/>
            <a:ext cx="13708378" cy="4335275"/>
          </a:xfrm>
          <a:custGeom>
            <a:avLst/>
            <a:gdLst/>
            <a:ahLst/>
            <a:cxnLst/>
            <a:rect l="l" t="t" r="r" b="b"/>
            <a:pathLst>
              <a:path w="13708378" h="4335275">
                <a:moveTo>
                  <a:pt x="0" y="0"/>
                </a:moveTo>
                <a:lnTo>
                  <a:pt x="13708378" y="0"/>
                </a:lnTo>
                <a:lnTo>
                  <a:pt x="13708378" y="4335275"/>
                </a:lnTo>
                <a:lnTo>
                  <a:pt x="0" y="4335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869372" y="1074529"/>
            <a:ext cx="16549255" cy="9655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3"/>
              </a:lnSpc>
            </a:pPr>
            <a:r>
              <a:rPr lang="en-US" sz="6502">
                <a:solidFill>
                  <a:srgbClr val="171717"/>
                </a:solidFill>
                <a:latin typeface="Give You Glory"/>
              </a:rPr>
              <a:t>Le</a:t>
            </a:r>
          </a:p>
          <a:p>
            <a:pPr algn="ctr">
              <a:lnSpc>
                <a:spcPts val="9103"/>
              </a:lnSpc>
            </a:pPr>
            <a:endParaRPr lang="en-US" sz="6502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</a:pPr>
            <a:endParaRPr lang="en-US" sz="6502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</a:pPr>
            <a:endParaRPr lang="en-US" sz="6502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9103"/>
              </a:lnSpc>
            </a:pPr>
            <a:endParaRPr lang="en-US" sz="6502">
              <a:solidFill>
                <a:srgbClr val="171717"/>
              </a:solidFill>
              <a:latin typeface="Give You Glory"/>
            </a:endParaRPr>
          </a:p>
          <a:p>
            <a:pPr algn="ctr">
              <a:lnSpc>
                <a:spcPts val="7283"/>
              </a:lnSpc>
            </a:pPr>
            <a:r>
              <a:rPr lang="en-US" sz="5202">
                <a:solidFill>
                  <a:srgbClr val="171717"/>
                </a:solidFill>
                <a:latin typeface="Give You Glory"/>
              </a:rPr>
              <a:t>salue le travail essentiel des personnes chargées de cours.</a:t>
            </a:r>
          </a:p>
          <a:p>
            <a:pPr algn="ctr">
              <a:lnSpc>
                <a:spcPts val="7283"/>
              </a:lnSpc>
            </a:pPr>
            <a:r>
              <a:rPr lang="en-US" sz="5202">
                <a:solidFill>
                  <a:srgbClr val="171717"/>
                </a:solidFill>
                <a:latin typeface="Give You Glory"/>
              </a:rPr>
              <a:t>Bonne journée nationale des chargées et chargés de cours chères et chers collègues !</a:t>
            </a:r>
          </a:p>
          <a:p>
            <a:pPr algn="ctr">
              <a:lnSpc>
                <a:spcPts val="9103"/>
              </a:lnSpc>
              <a:spcBef>
                <a:spcPct val="0"/>
              </a:spcBef>
            </a:pPr>
            <a:endParaRPr lang="en-US" sz="5202">
              <a:solidFill>
                <a:srgbClr val="171717"/>
              </a:solidFill>
              <a:latin typeface="Give You Glory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D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33200" y="3355928"/>
            <a:ext cx="15021599" cy="4259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6"/>
              </a:lnSpc>
              <a:spcBef>
                <a:spcPct val="0"/>
              </a:spcBef>
            </a:pPr>
            <a:r>
              <a:rPr lang="en-US" sz="4040" dirty="0">
                <a:solidFill>
                  <a:srgbClr val="171717"/>
                </a:solidFill>
                <a:latin typeface="Nunito"/>
              </a:rPr>
              <a:t>Les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personnes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chargées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de cours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professionnels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passionnés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qui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partagent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leurs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connaissances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leur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expérience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avec les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étudiantes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contribuant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ainsi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à la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diversité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et à la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qualité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l’enseignement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universitaire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. Merci, pour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votre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engagement et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votre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générosité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, indispensables à la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qualité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de la formation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universitaire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4040" dirty="0" err="1">
                <a:solidFill>
                  <a:srgbClr val="171717"/>
                </a:solidFill>
                <a:latin typeface="Nunito"/>
              </a:rPr>
              <a:t>offerte</a:t>
            </a:r>
            <a:r>
              <a:rPr lang="en-US" sz="4040" dirty="0">
                <a:solidFill>
                  <a:srgbClr val="171717"/>
                </a:solidFill>
                <a:latin typeface="Nunito"/>
              </a:rPr>
              <a:t> à l’UQAR.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109530" y="8549322"/>
            <a:ext cx="8844523" cy="133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9"/>
              </a:lnSpc>
            </a:pPr>
            <a:r>
              <a:rPr lang="en-US" sz="4399" dirty="0">
                <a:solidFill>
                  <a:srgbClr val="171717"/>
                </a:solidFill>
                <a:latin typeface="Give You Glory"/>
              </a:rPr>
              <a:t>  - Dominique Marquis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171717"/>
                </a:solidFill>
                <a:latin typeface="Nunito Sans"/>
              </a:rPr>
              <a:t>Vice-rectrice à la formation et à la recherche</a:t>
            </a:r>
          </a:p>
        </p:txBody>
      </p:sp>
      <p:sp>
        <p:nvSpPr>
          <p:cNvPr id="4" name="Freeform 4"/>
          <p:cNvSpPr/>
          <p:nvPr/>
        </p:nvSpPr>
        <p:spPr>
          <a:xfrm>
            <a:off x="14757312" y="728659"/>
            <a:ext cx="721171" cy="905580"/>
          </a:xfrm>
          <a:custGeom>
            <a:avLst/>
            <a:gdLst/>
            <a:ahLst/>
            <a:cxnLst/>
            <a:rect l="l" t="t" r="r" b="b"/>
            <a:pathLst>
              <a:path w="721171" h="905580">
                <a:moveTo>
                  <a:pt x="0" y="0"/>
                </a:moveTo>
                <a:lnTo>
                  <a:pt x="721171" y="0"/>
                </a:lnTo>
                <a:lnTo>
                  <a:pt x="721171" y="905580"/>
                </a:lnTo>
                <a:lnTo>
                  <a:pt x="0" y="90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1028700" y="8710295"/>
            <a:ext cx="661140" cy="820828"/>
          </a:xfrm>
          <a:custGeom>
            <a:avLst/>
            <a:gdLst/>
            <a:ahLst/>
            <a:cxnLst/>
            <a:rect l="l" t="t" r="r" b="b"/>
            <a:pathLst>
              <a:path w="661140" h="820828">
                <a:moveTo>
                  <a:pt x="0" y="0"/>
                </a:moveTo>
                <a:lnTo>
                  <a:pt x="661140" y="0"/>
                </a:lnTo>
                <a:lnTo>
                  <a:pt x="661140" y="820828"/>
                </a:lnTo>
                <a:lnTo>
                  <a:pt x="0" y="8208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 rot="1198621">
            <a:off x="15664975" y="1506930"/>
            <a:ext cx="1024706" cy="1272208"/>
          </a:xfrm>
          <a:custGeom>
            <a:avLst/>
            <a:gdLst/>
            <a:ahLst/>
            <a:cxnLst/>
            <a:rect l="l" t="t" r="r" b="b"/>
            <a:pathLst>
              <a:path w="1024706" h="1272208">
                <a:moveTo>
                  <a:pt x="0" y="0"/>
                </a:moveTo>
                <a:lnTo>
                  <a:pt x="1024706" y="0"/>
                </a:lnTo>
                <a:lnTo>
                  <a:pt x="1024706" y="1272208"/>
                </a:lnTo>
                <a:lnTo>
                  <a:pt x="0" y="12722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TextBox 7"/>
          <p:cNvSpPr txBox="1"/>
          <p:nvPr/>
        </p:nvSpPr>
        <p:spPr>
          <a:xfrm>
            <a:off x="4721739" y="1284438"/>
            <a:ext cx="8844523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171717"/>
                </a:solidFill>
                <a:latin typeface="Arimo"/>
              </a:rPr>
              <a:t>Quelques mots de la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171717"/>
                </a:solidFill>
                <a:latin typeface="Arimo"/>
              </a:rPr>
              <a:t>Vice-rectrice à la formation et à la recherche 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23773" y="2525552"/>
            <a:ext cx="8489700" cy="9748089"/>
          </a:xfrm>
          <a:custGeom>
            <a:avLst/>
            <a:gdLst/>
            <a:ahLst/>
            <a:cxnLst/>
            <a:rect l="l" t="t" r="r" b="b"/>
            <a:pathLst>
              <a:path w="8489700" h="9748089">
                <a:moveTo>
                  <a:pt x="0" y="0"/>
                </a:moveTo>
                <a:lnTo>
                  <a:pt x="8489700" y="0"/>
                </a:lnTo>
                <a:lnTo>
                  <a:pt x="8489700" y="9748089"/>
                </a:lnTo>
                <a:lnTo>
                  <a:pt x="0" y="9748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17023185" y="3162598"/>
            <a:ext cx="472229" cy="586289"/>
          </a:xfrm>
          <a:custGeom>
            <a:avLst/>
            <a:gdLst/>
            <a:ahLst/>
            <a:cxnLst/>
            <a:rect l="l" t="t" r="r" b="b"/>
            <a:pathLst>
              <a:path w="472229" h="586289">
                <a:moveTo>
                  <a:pt x="0" y="0"/>
                </a:moveTo>
                <a:lnTo>
                  <a:pt x="472230" y="0"/>
                </a:lnTo>
                <a:lnTo>
                  <a:pt x="472230" y="586289"/>
                </a:lnTo>
                <a:lnTo>
                  <a:pt x="0" y="5862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15827854" y="1284813"/>
            <a:ext cx="1195332" cy="1500987"/>
          </a:xfrm>
          <a:custGeom>
            <a:avLst/>
            <a:gdLst/>
            <a:ahLst/>
            <a:cxnLst/>
            <a:rect l="l" t="t" r="r" b="b"/>
            <a:pathLst>
              <a:path w="1195332" h="1500987">
                <a:moveTo>
                  <a:pt x="0" y="0"/>
                </a:moveTo>
                <a:lnTo>
                  <a:pt x="1195331" y="0"/>
                </a:lnTo>
                <a:lnTo>
                  <a:pt x="1195331" y="1500987"/>
                </a:lnTo>
                <a:lnTo>
                  <a:pt x="0" y="15009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TextBox 5"/>
          <p:cNvSpPr txBox="1"/>
          <p:nvPr/>
        </p:nvSpPr>
        <p:spPr>
          <a:xfrm>
            <a:off x="1217745" y="4147795"/>
            <a:ext cx="10947800" cy="3663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43"/>
              </a:lnSpc>
            </a:pPr>
            <a:r>
              <a:rPr lang="en-US" sz="7174">
                <a:solidFill>
                  <a:srgbClr val="171717"/>
                </a:solidFill>
                <a:latin typeface="Give You Glory"/>
              </a:rPr>
              <a:t>Et maintenant, </a:t>
            </a:r>
          </a:p>
          <a:p>
            <a:pPr>
              <a:lnSpc>
                <a:spcPts val="10043"/>
              </a:lnSpc>
              <a:spcBef>
                <a:spcPct val="0"/>
              </a:spcBef>
            </a:pPr>
            <a:r>
              <a:rPr lang="en-US" sz="7174">
                <a:solidFill>
                  <a:srgbClr val="171717"/>
                </a:solidFill>
                <a:latin typeface="Give You Glory"/>
              </a:rPr>
              <a:t>quelques témoignages d’étudiantes et d’étudiants</a:t>
            </a:r>
          </a:p>
        </p:txBody>
      </p:sp>
      <p:sp>
        <p:nvSpPr>
          <p:cNvPr id="6" name="Freeform 6"/>
          <p:cNvSpPr/>
          <p:nvPr/>
        </p:nvSpPr>
        <p:spPr>
          <a:xfrm>
            <a:off x="1544633" y="1028700"/>
            <a:ext cx="801625" cy="1006607"/>
          </a:xfrm>
          <a:custGeom>
            <a:avLst/>
            <a:gdLst/>
            <a:ahLst/>
            <a:cxnLst/>
            <a:rect l="l" t="t" r="r" b="b"/>
            <a:pathLst>
              <a:path w="801625" h="1006607">
                <a:moveTo>
                  <a:pt x="0" y="0"/>
                </a:moveTo>
                <a:lnTo>
                  <a:pt x="801625" y="0"/>
                </a:lnTo>
                <a:lnTo>
                  <a:pt x="801625" y="1006607"/>
                </a:lnTo>
                <a:lnTo>
                  <a:pt x="0" y="10066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2346258" y="1742162"/>
            <a:ext cx="905183" cy="1123816"/>
          </a:xfrm>
          <a:custGeom>
            <a:avLst/>
            <a:gdLst/>
            <a:ahLst/>
            <a:cxnLst/>
            <a:rect l="l" t="t" r="r" b="b"/>
            <a:pathLst>
              <a:path w="905183" h="1123816">
                <a:moveTo>
                  <a:pt x="0" y="0"/>
                </a:moveTo>
                <a:lnTo>
                  <a:pt x="905183" y="0"/>
                </a:lnTo>
                <a:lnTo>
                  <a:pt x="905183" y="1123816"/>
                </a:lnTo>
                <a:lnTo>
                  <a:pt x="0" y="1123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4093545"/>
            <a:ext cx="15369884" cy="2185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Je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voudrais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remercier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madame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Mylène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Vézina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pour son implication.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2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ensemble et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avons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discuté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longuement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changement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paradigme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éducation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Cela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m'a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permis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dépasser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d'aller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delà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la matière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classe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adoré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professionnalisme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pour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cela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je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remercie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du fond du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coeur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Steven Marchand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4093545"/>
            <a:ext cx="15194968" cy="218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Claudia-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Ève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Thérriault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</a:p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Elle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capte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attention. Elle me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rappelle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toujours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réfléchir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de ne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rien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prendre pour acquis.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témoignages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exemples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pertinents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poussent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réflexion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plus loin.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j'adore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comment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279158"/>
            <a:ext cx="15194968" cy="383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M.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Abdallah Ben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Hammouda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chargé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2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d'économie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lors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rendre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matière et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dynamiques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grâce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personnalité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vraie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sincère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toujours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répondre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aux questions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expliquait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matière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sorte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qu'elle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facilement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compréhensible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impact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positif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encore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aujourd'hui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parlons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lui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avec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collègues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remémorant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les anecdotes du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J'ai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beaucoup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apprécié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M. Hammouda et il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marqué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/>
    </mc:Choice>
    <mc:Fallback xmlns="">
      <p:transition spd="slow" advClick="0" advTm="2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2736233"/>
            <a:ext cx="15194968" cy="494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Kaven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Dionne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chargé de cours dans le cours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Diversité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évolution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algues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programme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biologie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concentration sciences marines. Non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seulement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Kaven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chargé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plus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humain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seuls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nous propose la matière sous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différents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angles.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est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attentionné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comprend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grandement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réalité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intègre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réflexions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sur le métier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biologiste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utilise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méthodes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d’apprentissage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hors du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commun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qui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permettent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d’exploiter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d’autres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sphères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qu’à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l’habitude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universitaire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il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permet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d’agrandir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notre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vision des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algues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Kaven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présente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plus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qu’un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d’algues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présente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des perspectives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d’avenir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B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822083"/>
            <a:ext cx="15194968" cy="273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Él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ie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Dumas-Lefebvre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d’être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enseignant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!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chance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d’avoir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dans son tout premier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j’ai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vu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lui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passion rare pour la transmission de la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connaissance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!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m’a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entre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autres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appris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que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l’enseignement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peut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être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bien plus que de simples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magistraux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! Il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m'a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montré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qu’une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salle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classe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peut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être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un lieu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où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tout le monde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peut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s’exprimer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apprendre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les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élèves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ou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le prof!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DE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81196" y="310557"/>
            <a:ext cx="578432" cy="718143"/>
          </a:xfrm>
          <a:custGeom>
            <a:avLst/>
            <a:gdLst/>
            <a:ahLst/>
            <a:cxnLst/>
            <a:rect l="l" t="t" r="r" b="b"/>
            <a:pathLst>
              <a:path w="578432" h="718143">
                <a:moveTo>
                  <a:pt x="0" y="0"/>
                </a:moveTo>
                <a:lnTo>
                  <a:pt x="578431" y="0"/>
                </a:lnTo>
                <a:lnTo>
                  <a:pt x="578431" y="718143"/>
                </a:lnTo>
                <a:lnTo>
                  <a:pt x="0" y="718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871869" y="623963"/>
            <a:ext cx="944459" cy="1172579"/>
          </a:xfrm>
          <a:custGeom>
            <a:avLst/>
            <a:gdLst/>
            <a:ahLst/>
            <a:cxnLst/>
            <a:rect l="l" t="t" r="r" b="b"/>
            <a:pathLst>
              <a:path w="944459" h="1172579">
                <a:moveTo>
                  <a:pt x="0" y="0"/>
                </a:moveTo>
                <a:lnTo>
                  <a:pt x="944459" y="0"/>
                </a:lnTo>
                <a:lnTo>
                  <a:pt x="944459" y="1172579"/>
                </a:lnTo>
                <a:lnTo>
                  <a:pt x="0" y="11725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TextBox 4"/>
          <p:cNvSpPr txBox="1"/>
          <p:nvPr/>
        </p:nvSpPr>
        <p:spPr>
          <a:xfrm>
            <a:off x="1546516" y="3822083"/>
            <a:ext cx="15194968" cy="2736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9"/>
              </a:lnSpc>
              <a:spcBef>
                <a:spcPct val="0"/>
              </a:spcBef>
            </a:pPr>
            <a:r>
              <a:rPr lang="en-US" sz="3056" dirty="0">
                <a:solidFill>
                  <a:srgbClr val="171717"/>
                </a:solidFill>
                <a:latin typeface="Nunito"/>
              </a:rPr>
              <a:t>« 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Claude </a:t>
            </a:r>
            <a:r>
              <a:rPr lang="en-US" sz="3056" b="1" dirty="0" err="1">
                <a:solidFill>
                  <a:srgbClr val="171717"/>
                </a:solidFill>
                <a:latin typeface="Nunito"/>
              </a:rPr>
              <a:t>Rivard</a:t>
            </a:r>
            <a:r>
              <a:rPr lang="en-US" sz="3056" b="1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mon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chargé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pour le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génie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environnemental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Par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méthodologie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intérêt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pour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étudiants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professionnalisme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, il nous a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motivés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encouragés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Son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parcours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professionnel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sa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disponibilité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pour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étaient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remarquables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Le cours de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génie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environnemental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était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dynamique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et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intéressant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On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pouvait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remarquer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maîtrisait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la matière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qu’il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 nous </a:t>
            </a:r>
            <a:r>
              <a:rPr lang="en-US" sz="3056" dirty="0" err="1">
                <a:solidFill>
                  <a:srgbClr val="171717"/>
                </a:solidFill>
                <a:latin typeface="Nunito"/>
              </a:rPr>
              <a:t>donnait</a:t>
            </a:r>
            <a:r>
              <a:rPr lang="en-US" sz="3056" dirty="0">
                <a:solidFill>
                  <a:srgbClr val="171717"/>
                </a:solidFill>
                <a:latin typeface="Nunito"/>
              </a:rPr>
              <a:t>. »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6516" y="8513183"/>
            <a:ext cx="12365679" cy="8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44"/>
              </a:lnSpc>
              <a:spcBef>
                <a:spcPct val="0"/>
              </a:spcBef>
            </a:pPr>
            <a:r>
              <a:rPr lang="en-US" sz="5174">
                <a:solidFill>
                  <a:srgbClr val="171717"/>
                </a:solidFill>
                <a:latin typeface="Give You Glory"/>
              </a:rPr>
              <a:t>- Anonyme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1068</Words>
  <Application>Microsoft Office PowerPoint</Application>
  <PresentationFormat>Personnalisé</PresentationFormat>
  <Paragraphs>47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Arimo</vt:lpstr>
      <vt:lpstr>Give You Glory</vt:lpstr>
      <vt:lpstr>Nunito Sans</vt:lpstr>
      <vt:lpstr>Calibri</vt:lpstr>
      <vt:lpstr>Arial</vt:lpstr>
      <vt:lpstr>Nunito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Rimouski, Journée nationale des chargées et chargés de cous</dc:title>
  <cp:lastModifiedBy>Syndicat des chargés de cours de l'UQAR</cp:lastModifiedBy>
  <cp:revision>4</cp:revision>
  <dcterms:created xsi:type="dcterms:W3CDTF">2006-08-16T00:00:00Z</dcterms:created>
  <dcterms:modified xsi:type="dcterms:W3CDTF">2023-11-20T14:27:36Z</dcterms:modified>
  <dc:identifier>DAF0q_J_qlA</dc:identifier>
</cp:coreProperties>
</file>